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alsamiq Sans" charset="1" panose="02000603000000000000"/>
      <p:regular r:id="rId10"/>
    </p:embeddedFont>
    <p:embeddedFont>
      <p:font typeface="Balsamiq Sans Bold" charset="1" panose="02000603000000000000"/>
      <p:regular r:id="rId11"/>
    </p:embeddedFont>
    <p:embeddedFont>
      <p:font typeface="Balsamiq Sans Italics" charset="1" panose="02000603000000000000"/>
      <p:regular r:id="rId12"/>
    </p:embeddedFont>
    <p:embeddedFont>
      <p:font typeface="Balsamiq Sans Bold Italics" charset="1" panose="02000603000000000000"/>
      <p:regular r:id="rId13"/>
    </p:embeddedFont>
    <p:embeddedFont>
      <p:font typeface="Caveat Brush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gif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https://www.kaggle.com/datasets/uciml/sms-spam-collection-dataset" TargetMode="External" Type="http://schemas.openxmlformats.org/officeDocument/2006/relationships/hyperlink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18688" y="-591649"/>
            <a:ext cx="14740902" cy="2036925"/>
          </a:xfrm>
          <a:custGeom>
            <a:avLst/>
            <a:gdLst/>
            <a:ahLst/>
            <a:cxnLst/>
            <a:rect r="r" b="b" t="t" l="l"/>
            <a:pathLst>
              <a:path h="2036925" w="14740902">
                <a:moveTo>
                  <a:pt x="0" y="0"/>
                </a:moveTo>
                <a:lnTo>
                  <a:pt x="14740903" y="0"/>
                </a:lnTo>
                <a:lnTo>
                  <a:pt x="14740903" y="2036925"/>
                </a:lnTo>
                <a:lnTo>
                  <a:pt x="0" y="2036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68465" y="8891778"/>
            <a:ext cx="4716664" cy="366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3"/>
              </a:lnSpc>
            </a:pPr>
            <a:r>
              <a:rPr lang="en-US" sz="2199">
                <a:solidFill>
                  <a:srgbClr val="FFFFF4"/>
                </a:solidFill>
                <a:latin typeface="Balsamiq Sans"/>
              </a:rPr>
              <a:t>By Arrijalul Khairi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0">
            <a:off x="4753323" y="8601788"/>
            <a:ext cx="14740902" cy="2036925"/>
          </a:xfrm>
          <a:custGeom>
            <a:avLst/>
            <a:gdLst/>
            <a:ahLst/>
            <a:cxnLst/>
            <a:rect r="r" b="b" t="t" l="l"/>
            <a:pathLst>
              <a:path h="2036925" w="14740902">
                <a:moveTo>
                  <a:pt x="0" y="2036924"/>
                </a:moveTo>
                <a:lnTo>
                  <a:pt x="14740902" y="2036924"/>
                </a:lnTo>
                <a:lnTo>
                  <a:pt x="14740902" y="0"/>
                </a:lnTo>
                <a:lnTo>
                  <a:pt x="0" y="0"/>
                </a:lnTo>
                <a:lnTo>
                  <a:pt x="0" y="203692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043" y="7551880"/>
            <a:ext cx="2043313" cy="1675517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9633001" y="2183109"/>
            <a:ext cx="7626299" cy="5920781"/>
          </a:xfrm>
          <a:custGeom>
            <a:avLst/>
            <a:gdLst/>
            <a:ahLst/>
            <a:cxnLst/>
            <a:rect r="r" b="b" t="t" l="l"/>
            <a:pathLst>
              <a:path h="5920781" w="7626299">
                <a:moveTo>
                  <a:pt x="0" y="0"/>
                </a:moveTo>
                <a:lnTo>
                  <a:pt x="7626299" y="0"/>
                </a:lnTo>
                <a:lnTo>
                  <a:pt x="7626299" y="5920782"/>
                </a:lnTo>
                <a:lnTo>
                  <a:pt x="0" y="5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1497" y="2707819"/>
            <a:ext cx="8115300" cy="1923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785"/>
              </a:lnSpc>
            </a:pPr>
            <a:r>
              <a:rPr lang="en-US" sz="11275">
                <a:solidFill>
                  <a:srgbClr val="FFFFFF"/>
                </a:solidFill>
                <a:latin typeface="Caveat Brush"/>
              </a:rPr>
              <a:t>IMPLEMENTASI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1497" y="4747463"/>
            <a:ext cx="9504044" cy="2622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67"/>
              </a:lnSpc>
            </a:pPr>
            <a:r>
              <a:rPr lang="en-US" sz="11199">
                <a:solidFill>
                  <a:srgbClr val="FFFFFF"/>
                </a:solidFill>
                <a:latin typeface="Caveat Brush"/>
              </a:rPr>
              <a:t>JARINGAN SARAF TIRUAN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33867" y="6065863"/>
            <a:ext cx="2925433" cy="3192437"/>
          </a:xfrm>
          <a:custGeom>
            <a:avLst/>
            <a:gdLst/>
            <a:ahLst/>
            <a:cxnLst/>
            <a:rect r="r" b="b" t="t" l="l"/>
            <a:pathLst>
              <a:path h="3192437" w="2925433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657867" y="5779834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10627">
            <a:off x="4159108" y="1655827"/>
            <a:ext cx="9969784" cy="182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Caveat Brush"/>
              </a:rPr>
              <a:t>IMPLEMENTASI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06556" y="4102961"/>
            <a:ext cx="10474887" cy="2132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Jumlah Hidden Layer: </a:t>
            </a:r>
            <a:r>
              <a:rPr lang="en-US" sz="3221">
                <a:solidFill>
                  <a:srgbClr val="FFFFFF"/>
                </a:solidFill>
                <a:latin typeface="Balsamiq Sans Bold"/>
              </a:rPr>
              <a:t>1 layer</a:t>
            </a:r>
          </a:p>
          <a:p>
            <a:pPr algn="ctr">
              <a:lnSpc>
                <a:spcPts val="4252"/>
              </a:lnSpc>
            </a:pPr>
          </a:p>
          <a:p>
            <a:pPr marL="695526" indent="-347763" lvl="1">
              <a:lnSpc>
                <a:spcPts val="4252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Ada satu lapisan yang bertindak sebagai hidden layer dalam model.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33867" y="6065863"/>
            <a:ext cx="2925433" cy="3192437"/>
          </a:xfrm>
          <a:custGeom>
            <a:avLst/>
            <a:gdLst/>
            <a:ahLst/>
            <a:cxnLst/>
            <a:rect r="r" b="b" t="t" l="l"/>
            <a:pathLst>
              <a:path h="3192437" w="2925433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657867" y="5779834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10627">
            <a:off x="4159108" y="1655827"/>
            <a:ext cx="9969784" cy="182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Caveat Brush"/>
              </a:rPr>
              <a:t>IMPLEMENTASI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06556" y="4102961"/>
            <a:ext cx="10474887" cy="2132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Jumlah Total Hidden Node per Layer: </a:t>
            </a:r>
            <a:r>
              <a:rPr lang="en-US" sz="3221">
                <a:solidFill>
                  <a:srgbClr val="FFFFFF"/>
                </a:solidFill>
                <a:latin typeface="Balsamiq Sans Bold"/>
              </a:rPr>
              <a:t>128 node</a:t>
            </a:r>
          </a:p>
          <a:p>
            <a:pPr algn="ctr">
              <a:lnSpc>
                <a:spcPts val="4252"/>
              </a:lnSpc>
            </a:pPr>
          </a:p>
          <a:p>
            <a:pPr marL="695526" indent="-347763" lvl="1">
              <a:lnSpc>
                <a:spcPts val="4252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Lapisan Dense memiliki 128 node, yang berarti ada 128 unit pengenalan fitur pada hidden layer.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33867" y="6065863"/>
            <a:ext cx="2925433" cy="3192437"/>
          </a:xfrm>
          <a:custGeom>
            <a:avLst/>
            <a:gdLst/>
            <a:ahLst/>
            <a:cxnLst/>
            <a:rect r="r" b="b" t="t" l="l"/>
            <a:pathLst>
              <a:path h="3192437" w="2925433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657867" y="5779834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10627">
            <a:off x="4159108" y="1655827"/>
            <a:ext cx="9969784" cy="182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Caveat Brush"/>
              </a:rPr>
              <a:t>IMPLEMENTASI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06556" y="4102961"/>
            <a:ext cx="10474887" cy="2132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Jumlah Total Bobot (Weight): </a:t>
            </a:r>
            <a:r>
              <a:rPr lang="en-US" sz="3221">
                <a:solidFill>
                  <a:srgbClr val="FFFFFF"/>
                </a:solidFill>
                <a:latin typeface="Balsamiq Sans Bold"/>
              </a:rPr>
              <a:t>2918657</a:t>
            </a:r>
          </a:p>
          <a:p>
            <a:pPr algn="ctr">
              <a:lnSpc>
                <a:spcPts val="4252"/>
              </a:lnSpc>
            </a:pPr>
          </a:p>
          <a:p>
            <a:pPr marL="695526" indent="-347763" lvl="1">
              <a:lnSpc>
                <a:spcPts val="4252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Jumlah bobot dapat dihitung berdasarkan jumlah node pada setiap lapisan.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92358" y="3213834"/>
            <a:ext cx="10303285" cy="4248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60"/>
              </a:lnSpc>
            </a:pPr>
            <a:r>
              <a:rPr lang="en-US" sz="19341">
                <a:solidFill>
                  <a:srgbClr val="FFFFFF"/>
                </a:solidFill>
                <a:latin typeface="Caveat Brush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825270">
            <a:off x="4314807" y="3981121"/>
            <a:ext cx="2168278" cy="4114800"/>
          </a:xfrm>
          <a:custGeom>
            <a:avLst/>
            <a:gdLst/>
            <a:ahLst/>
            <a:cxnLst/>
            <a:rect r="r" b="b" t="t" l="l"/>
            <a:pathLst>
              <a:path h="4114800" w="2168278">
                <a:moveTo>
                  <a:pt x="0" y="0"/>
                </a:moveTo>
                <a:lnTo>
                  <a:pt x="2168278" y="0"/>
                </a:lnTo>
                <a:lnTo>
                  <a:pt x="21682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97693" y="6879238"/>
            <a:ext cx="6892615" cy="1165479"/>
          </a:xfrm>
          <a:custGeom>
            <a:avLst/>
            <a:gdLst/>
            <a:ahLst/>
            <a:cxnLst/>
            <a:rect r="r" b="b" t="t" l="l"/>
            <a:pathLst>
              <a:path h="1165479" w="6892615">
                <a:moveTo>
                  <a:pt x="0" y="0"/>
                </a:moveTo>
                <a:lnTo>
                  <a:pt x="6892614" y="0"/>
                </a:lnTo>
                <a:lnTo>
                  <a:pt x="6892614" y="1165479"/>
                </a:lnTo>
                <a:lnTo>
                  <a:pt x="0" y="11654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28085" y="0"/>
            <a:ext cx="2486462" cy="2508984"/>
          </a:xfrm>
          <a:custGeom>
            <a:avLst/>
            <a:gdLst/>
            <a:ahLst/>
            <a:cxnLst/>
            <a:rect r="r" b="b" t="t" l="l"/>
            <a:pathLst>
              <a:path h="2508984" w="2486462">
                <a:moveTo>
                  <a:pt x="0" y="0"/>
                </a:moveTo>
                <a:lnTo>
                  <a:pt x="2486462" y="0"/>
                </a:lnTo>
                <a:lnTo>
                  <a:pt x="2486462" y="2508984"/>
                </a:lnTo>
                <a:lnTo>
                  <a:pt x="0" y="25089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8040383"/>
            <a:ext cx="2413968" cy="2435833"/>
          </a:xfrm>
          <a:custGeom>
            <a:avLst/>
            <a:gdLst/>
            <a:ahLst/>
            <a:cxnLst/>
            <a:rect r="r" b="b" t="t" l="l"/>
            <a:pathLst>
              <a:path h="2435833" w="2413968">
                <a:moveTo>
                  <a:pt x="0" y="0"/>
                </a:moveTo>
                <a:lnTo>
                  <a:pt x="2413968" y="0"/>
                </a:lnTo>
                <a:lnTo>
                  <a:pt x="2413968" y="2435834"/>
                </a:lnTo>
                <a:lnTo>
                  <a:pt x="0" y="24358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33867" y="6065863"/>
            <a:ext cx="2925433" cy="3192437"/>
          </a:xfrm>
          <a:custGeom>
            <a:avLst/>
            <a:gdLst/>
            <a:ahLst/>
            <a:cxnLst/>
            <a:rect r="r" b="b" t="t" l="l"/>
            <a:pathLst>
              <a:path h="3192437" w="2925433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657867" y="5779834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10627">
            <a:off x="4159108" y="1655827"/>
            <a:ext cx="9969784" cy="182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Caveat Brush"/>
              </a:rPr>
              <a:t>PENGERTIAN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06556" y="4102961"/>
            <a:ext cx="10474887" cy="2665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Jaringan saraf tiruan adalah salah satu konsep utama dalam bidang kecerdasan buatan. Jaringan saraf tiruan terinspirasi oleh struktur jaringan saraf biologis manusia dan dirancang untuk mengeksploitasi kemampuan pembelajaran mesin.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33867" y="6065863"/>
            <a:ext cx="2925433" cy="3192437"/>
          </a:xfrm>
          <a:custGeom>
            <a:avLst/>
            <a:gdLst/>
            <a:ahLst/>
            <a:cxnLst/>
            <a:rect r="r" b="b" t="t" l="l"/>
            <a:pathLst>
              <a:path h="3192437" w="2925433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657867" y="5779834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10627">
            <a:off x="4159108" y="1655827"/>
            <a:ext cx="9969784" cy="182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Caveat Brush"/>
              </a:rPr>
              <a:t>IMPLEMENTASI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06556" y="4102961"/>
            <a:ext cx="10474887" cy="2665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Jenis Kasus: </a:t>
            </a:r>
            <a:r>
              <a:rPr lang="en-US" sz="3221">
                <a:solidFill>
                  <a:srgbClr val="FFFFFF"/>
                </a:solidFill>
                <a:latin typeface="Balsamiq Sans Bold"/>
              </a:rPr>
              <a:t>Klasifikasi Teks</a:t>
            </a:r>
          </a:p>
          <a:p>
            <a:pPr algn="ctr">
              <a:lnSpc>
                <a:spcPts val="4252"/>
              </a:lnSpc>
            </a:pPr>
          </a:p>
          <a:p>
            <a:pPr marL="695526" indent="-347763" lvl="1">
              <a:lnSpc>
                <a:spcPts val="4252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Kasus ini merupakan tugas klasifikasi teks, di mana tujuannya adalah mengenali apakah sebuah pesan teks adalah spam atau bukan.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33867" y="6065863"/>
            <a:ext cx="2925433" cy="3192437"/>
          </a:xfrm>
          <a:custGeom>
            <a:avLst/>
            <a:gdLst/>
            <a:ahLst/>
            <a:cxnLst/>
            <a:rect r="r" b="b" t="t" l="l"/>
            <a:pathLst>
              <a:path h="3192437" w="2925433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657867" y="5779834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10627">
            <a:off x="4159108" y="1655827"/>
            <a:ext cx="9969784" cy="182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Caveat Brush"/>
              </a:rPr>
              <a:t>IMPLEMENTASI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06556" y="4102961"/>
            <a:ext cx="10474887" cy="2665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Dataset yang digunakan: </a:t>
            </a:r>
            <a:r>
              <a:rPr lang="en-US" sz="3221">
                <a:solidFill>
                  <a:srgbClr val="FFFFFF"/>
                </a:solidFill>
                <a:latin typeface="Balsamiq Sans Bold"/>
              </a:rPr>
              <a:t>Spam SMS Collection</a:t>
            </a:r>
          </a:p>
          <a:p>
            <a:pPr algn="ctr">
              <a:lnSpc>
                <a:spcPts val="4252"/>
              </a:lnSpc>
            </a:pPr>
          </a:p>
          <a:p>
            <a:pPr marL="695526" indent="-347763" lvl="1">
              <a:lnSpc>
                <a:spcPts val="4252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Dataset yang digunakan adalah </a:t>
            </a:r>
            <a:r>
              <a:rPr lang="en-US" sz="3221" u="sng">
                <a:solidFill>
                  <a:srgbClr val="FFFFFF"/>
                </a:solidFill>
                <a:latin typeface="Balsamiq Sans"/>
                <a:hlinkClick r:id="rId7" tooltip="https://www.kaggle.com/datasets/uciml/sms-spam-collection-dataset"/>
              </a:rPr>
              <a:t>Spam SMS Collection</a:t>
            </a:r>
            <a:r>
              <a:rPr lang="en-US" sz="3221">
                <a:solidFill>
                  <a:srgbClr val="FFFFFF"/>
                </a:solidFill>
                <a:latin typeface="Balsamiq Sans"/>
              </a:rPr>
              <a:t>. Dataset ini berisi pesan-pesan SMS yang sudah dilabeli sebagai "ham" dan "spam."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33867" y="6065863"/>
            <a:ext cx="2925433" cy="3192437"/>
          </a:xfrm>
          <a:custGeom>
            <a:avLst/>
            <a:gdLst/>
            <a:ahLst/>
            <a:cxnLst/>
            <a:rect r="r" b="b" t="t" l="l"/>
            <a:pathLst>
              <a:path h="3192437" w="2925433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657867" y="5779834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10627">
            <a:off x="4159108" y="1655827"/>
            <a:ext cx="9969784" cy="182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Caveat Brush"/>
              </a:rPr>
              <a:t>IMPLEMENTASI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06556" y="4102961"/>
            <a:ext cx="10474887" cy="2665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Jumlah Fitur: </a:t>
            </a:r>
            <a:r>
              <a:rPr lang="en-US" sz="3221">
                <a:solidFill>
                  <a:srgbClr val="FFFFFF"/>
                </a:solidFill>
                <a:latin typeface="Balsamiq Sans Bold"/>
              </a:rPr>
              <a:t>1 fitur</a:t>
            </a:r>
          </a:p>
          <a:p>
            <a:pPr algn="ctr">
              <a:lnSpc>
                <a:spcPts val="4252"/>
              </a:lnSpc>
            </a:pPr>
          </a:p>
          <a:p>
            <a:pPr marL="695526" indent="-347763" lvl="1">
              <a:lnSpc>
                <a:spcPts val="4252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Fitur yang digunakan adalah kata-kata dalam pesan teks. Jumlah kata unik yang digunakan sebagai fitur adalah maksimal 10000 kata.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33867" y="6065863"/>
            <a:ext cx="2925433" cy="3192437"/>
          </a:xfrm>
          <a:custGeom>
            <a:avLst/>
            <a:gdLst/>
            <a:ahLst/>
            <a:cxnLst/>
            <a:rect r="r" b="b" t="t" l="l"/>
            <a:pathLst>
              <a:path h="3192437" w="2925433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657867" y="5779834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10627">
            <a:off x="4159108" y="1655827"/>
            <a:ext cx="9969784" cy="182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Caveat Brush"/>
              </a:rPr>
              <a:t>IMPLEMENTASI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06556" y="4102961"/>
            <a:ext cx="10474887" cy="2132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Jumlah Label: </a:t>
            </a:r>
            <a:r>
              <a:rPr lang="en-US" sz="3221">
                <a:solidFill>
                  <a:srgbClr val="FFFFFF"/>
                </a:solidFill>
                <a:latin typeface="Balsamiq Sans Bold"/>
              </a:rPr>
              <a:t>2 label</a:t>
            </a:r>
          </a:p>
          <a:p>
            <a:pPr algn="ctr">
              <a:lnSpc>
                <a:spcPts val="4252"/>
              </a:lnSpc>
            </a:pPr>
          </a:p>
          <a:p>
            <a:pPr marL="695526" indent="-347763" lvl="1">
              <a:lnSpc>
                <a:spcPts val="4252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Label “ham” diubah menjadi 0, dan label “spam” diubah menjadi 1 untuk keperluan klasifikasi biner.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33867" y="6065863"/>
            <a:ext cx="2925433" cy="3192437"/>
          </a:xfrm>
          <a:custGeom>
            <a:avLst/>
            <a:gdLst/>
            <a:ahLst/>
            <a:cxnLst/>
            <a:rect r="r" b="b" t="t" l="l"/>
            <a:pathLst>
              <a:path h="3192437" w="2925433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657867" y="5779834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10627">
            <a:off x="4159108" y="1655827"/>
            <a:ext cx="9969784" cy="182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Caveat Brush"/>
              </a:rPr>
              <a:t>IMPLEMENTASI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06556" y="4102961"/>
            <a:ext cx="10474887" cy="3732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Jenis Jaringan Saraf Tiruan yang digunakan: </a:t>
            </a:r>
            <a:r>
              <a:rPr lang="en-US" sz="3221">
                <a:solidFill>
                  <a:srgbClr val="FFFFFF"/>
                </a:solidFill>
                <a:latin typeface="Balsamiq Sans Bold"/>
              </a:rPr>
              <a:t>Feed-forward Neural Network</a:t>
            </a:r>
          </a:p>
          <a:p>
            <a:pPr algn="ctr">
              <a:lnSpc>
                <a:spcPts val="4252"/>
              </a:lnSpc>
            </a:pPr>
          </a:p>
          <a:p>
            <a:pPr marL="695526" indent="-347763" lvl="1">
              <a:lnSpc>
                <a:spcPts val="4252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Model ini terdiri dari lapisan-lapisan seperti Embedding, Flatten, Dense, dan sebagainya, di mana setiap lapisan memiliki beberapa neuron atau node yang menerima input dan menghasilkan output.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33867" y="6065863"/>
            <a:ext cx="2925433" cy="3192437"/>
          </a:xfrm>
          <a:custGeom>
            <a:avLst/>
            <a:gdLst/>
            <a:ahLst/>
            <a:cxnLst/>
            <a:rect r="r" b="b" t="t" l="l"/>
            <a:pathLst>
              <a:path h="3192437" w="2925433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657867" y="5779834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10627">
            <a:off x="4159108" y="1655827"/>
            <a:ext cx="9969784" cy="182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Caveat Brush"/>
              </a:rPr>
              <a:t>IMPLEMENTASI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06556" y="4102961"/>
            <a:ext cx="10474887" cy="2132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Jenis Optimisasi: </a:t>
            </a:r>
            <a:r>
              <a:rPr lang="en-US" sz="3221">
                <a:solidFill>
                  <a:srgbClr val="FFFFFF"/>
                </a:solidFill>
                <a:latin typeface="Balsamiq Sans Bold"/>
              </a:rPr>
              <a:t>Adam Optimizer</a:t>
            </a:r>
          </a:p>
          <a:p>
            <a:pPr algn="ctr">
              <a:lnSpc>
                <a:spcPts val="4252"/>
              </a:lnSpc>
            </a:pPr>
          </a:p>
          <a:p>
            <a:pPr marL="695526" indent="-347763" lvl="1">
              <a:lnSpc>
                <a:spcPts val="4252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Algoritma optimisasi Adam digunakan untuk mengoptimalkan model selama proses pelatihan.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33867" y="6065863"/>
            <a:ext cx="2925433" cy="3192437"/>
          </a:xfrm>
          <a:custGeom>
            <a:avLst/>
            <a:gdLst/>
            <a:ahLst/>
            <a:cxnLst/>
            <a:rect r="r" b="b" t="t" l="l"/>
            <a:pathLst>
              <a:path h="3192437" w="2925433">
                <a:moveTo>
                  <a:pt x="0" y="0"/>
                </a:moveTo>
                <a:lnTo>
                  <a:pt x="2925433" y="0"/>
                </a:lnTo>
                <a:lnTo>
                  <a:pt x="2925433" y="3192437"/>
                </a:lnTo>
                <a:lnTo>
                  <a:pt x="0" y="319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657867" y="5779834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4446248" y="0"/>
                </a:moveTo>
                <a:lnTo>
                  <a:pt x="0" y="0"/>
                </a:lnTo>
                <a:lnTo>
                  <a:pt x="0" y="4114800"/>
                </a:lnTo>
                <a:lnTo>
                  <a:pt x="4446248" y="4114800"/>
                </a:lnTo>
                <a:lnTo>
                  <a:pt x="444624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10627">
            <a:off x="4159108" y="1655827"/>
            <a:ext cx="9969784" cy="1825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Caveat Brush"/>
              </a:rPr>
              <a:t>IMPLEMENTASI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06556" y="4102961"/>
            <a:ext cx="10474887" cy="3732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Jenis Fungsi Aktivasi yang digunakan: </a:t>
            </a:r>
            <a:r>
              <a:rPr lang="en-US" sz="3221">
                <a:solidFill>
                  <a:srgbClr val="FFFFFF"/>
                </a:solidFill>
                <a:latin typeface="Balsamiq Sans Bold"/>
              </a:rPr>
              <a:t>ReLU &amp; Sigmoid</a:t>
            </a:r>
          </a:p>
          <a:p>
            <a:pPr algn="ctr">
              <a:lnSpc>
                <a:spcPts val="4252"/>
              </a:lnSpc>
            </a:pPr>
          </a:p>
          <a:p>
            <a:pPr marL="695526" indent="-347763" lvl="1">
              <a:lnSpc>
                <a:spcPts val="4252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Fungsi aktivasi ReLU digunakan pada hidden layer untuk memperkenalkan non-linearitas.</a:t>
            </a:r>
          </a:p>
          <a:p>
            <a:pPr marL="695526" indent="-347763" lvl="1">
              <a:lnSpc>
                <a:spcPts val="4252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Balsamiq Sans"/>
              </a:rPr>
              <a:t>Fungsi aktivasi sigmoid digunakan pada output layer untuk mendapatkan output dalam rentang 0-1, yang dapat diinterpretasikan sebagai probabilitas.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DAF1RJauIbg</dc:identifier>
  <dcterms:modified xsi:type="dcterms:W3CDTF">2011-08-01T06:04:30Z</dcterms:modified>
  <cp:revision>1</cp:revision>
  <dc:title>White Black Scribbles Doodles Animated Project Introduction Presentation</dc:title>
</cp:coreProperties>
</file>